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sldIdLst>
    <p:sldId id="304" r:id="rId5"/>
    <p:sldId id="308" r:id="rId6"/>
    <p:sldId id="319" r:id="rId7"/>
    <p:sldId id="317" r:id="rId8"/>
    <p:sldId id="299" r:id="rId9"/>
    <p:sldId id="321" r:id="rId10"/>
    <p:sldId id="275" r:id="rId11"/>
    <p:sldId id="288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5" r:id="rId22"/>
    <p:sldId id="320" r:id="rId23"/>
    <p:sldId id="337" r:id="rId24"/>
    <p:sldId id="338" r:id="rId25"/>
    <p:sldId id="340" r:id="rId26"/>
    <p:sldId id="339" r:id="rId27"/>
    <p:sldId id="341" r:id="rId28"/>
    <p:sldId id="342" r:id="rId29"/>
    <p:sldId id="343" r:id="rId30"/>
    <p:sldId id="313" r:id="rId31"/>
    <p:sldId id="3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3750" autoAdjust="0"/>
  </p:normalViewPr>
  <p:slideViewPr>
    <p:cSldViewPr snapToGrid="0">
      <p:cViewPr varScale="1">
        <p:scale>
          <a:sx n="117" d="100"/>
          <a:sy n="117" d="100"/>
        </p:scale>
        <p:origin x="276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2F06D5-A6F1-46B0-908E-C79D8E06DF9B}" type="doc">
      <dgm:prSet loTypeId="urn:microsoft.com/office/officeart/2011/layout/Circle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4B5459F-26D2-403B-B3C3-B9AEE1161564}">
      <dgm:prSet phldrT="[Text]"/>
      <dgm:spPr/>
      <dgm:t>
        <a:bodyPr/>
        <a:lstStyle/>
        <a:p>
          <a:r>
            <a:rPr lang="en-IN" dirty="0"/>
            <a:t>Understanding the problem</a:t>
          </a:r>
        </a:p>
      </dgm:t>
    </dgm:pt>
    <dgm:pt modelId="{273211F7-BE59-40A8-82A3-992C6D06A68B}" type="parTrans" cxnId="{AD21FBBB-C524-4259-9B83-8E550BD1D7AD}">
      <dgm:prSet/>
      <dgm:spPr/>
      <dgm:t>
        <a:bodyPr/>
        <a:lstStyle/>
        <a:p>
          <a:endParaRPr lang="en-IN"/>
        </a:p>
      </dgm:t>
    </dgm:pt>
    <dgm:pt modelId="{2115F732-4984-4BC9-8A0E-B360FF0B86B1}" type="sibTrans" cxnId="{AD21FBBB-C524-4259-9B83-8E550BD1D7AD}">
      <dgm:prSet/>
      <dgm:spPr/>
      <dgm:t>
        <a:bodyPr/>
        <a:lstStyle/>
        <a:p>
          <a:endParaRPr lang="en-IN"/>
        </a:p>
      </dgm:t>
    </dgm:pt>
    <dgm:pt modelId="{61D5A8F6-90FE-4D17-BED8-E89E53360566}">
      <dgm:prSet phldrT="[Text]"/>
      <dgm:spPr/>
      <dgm:t>
        <a:bodyPr/>
        <a:lstStyle/>
        <a:p>
          <a:r>
            <a:rPr lang="en-IN" dirty="0"/>
            <a:t>Understanding the data</a:t>
          </a:r>
        </a:p>
      </dgm:t>
    </dgm:pt>
    <dgm:pt modelId="{C25A8531-1661-4383-97D5-3F79C1F19C0D}" type="parTrans" cxnId="{5E30B1F6-F717-4CB8-B161-CB2732F725E8}">
      <dgm:prSet/>
      <dgm:spPr/>
      <dgm:t>
        <a:bodyPr/>
        <a:lstStyle/>
        <a:p>
          <a:endParaRPr lang="en-IN"/>
        </a:p>
      </dgm:t>
    </dgm:pt>
    <dgm:pt modelId="{F76C2367-0B23-49C5-8BBC-EE248CD7B889}" type="sibTrans" cxnId="{5E30B1F6-F717-4CB8-B161-CB2732F725E8}">
      <dgm:prSet/>
      <dgm:spPr/>
      <dgm:t>
        <a:bodyPr/>
        <a:lstStyle/>
        <a:p>
          <a:endParaRPr lang="en-IN"/>
        </a:p>
      </dgm:t>
    </dgm:pt>
    <dgm:pt modelId="{4810AB2A-5A51-44E7-9971-56DF4DB4E68F}">
      <dgm:prSet phldrT="[Text]"/>
      <dgm:spPr/>
      <dgm:t>
        <a:bodyPr/>
        <a:lstStyle/>
        <a:p>
          <a:r>
            <a:rPr lang="en-IN" dirty="0"/>
            <a:t>Data Imputation</a:t>
          </a:r>
        </a:p>
      </dgm:t>
    </dgm:pt>
    <dgm:pt modelId="{E5173DF5-C0B4-4B69-825D-0D825994D37A}" type="parTrans" cxnId="{0B064FAB-2B74-4556-8DF5-585AB72126B6}">
      <dgm:prSet/>
      <dgm:spPr/>
      <dgm:t>
        <a:bodyPr/>
        <a:lstStyle/>
        <a:p>
          <a:endParaRPr lang="en-IN"/>
        </a:p>
      </dgm:t>
    </dgm:pt>
    <dgm:pt modelId="{367A5C84-BC3D-47AF-B8BF-4AB3548F5417}" type="sibTrans" cxnId="{0B064FAB-2B74-4556-8DF5-585AB72126B6}">
      <dgm:prSet/>
      <dgm:spPr/>
      <dgm:t>
        <a:bodyPr/>
        <a:lstStyle/>
        <a:p>
          <a:endParaRPr lang="en-IN"/>
        </a:p>
      </dgm:t>
    </dgm:pt>
    <dgm:pt modelId="{535F2E25-6920-4D15-9BD9-6204EF7B69AC}">
      <dgm:prSet phldrT="[Text]"/>
      <dgm:spPr/>
      <dgm:t>
        <a:bodyPr/>
        <a:lstStyle/>
        <a:p>
          <a:r>
            <a:rPr lang="en-IN" dirty="0"/>
            <a:t>Data Cleaning</a:t>
          </a:r>
        </a:p>
      </dgm:t>
    </dgm:pt>
    <dgm:pt modelId="{A1C26A37-4333-41A3-8551-B820F8877F8F}" type="parTrans" cxnId="{919658A3-F236-4BEB-AB6D-5374C960FA50}">
      <dgm:prSet/>
      <dgm:spPr/>
      <dgm:t>
        <a:bodyPr/>
        <a:lstStyle/>
        <a:p>
          <a:endParaRPr lang="en-IN"/>
        </a:p>
      </dgm:t>
    </dgm:pt>
    <dgm:pt modelId="{783FA5F8-ED58-4D8C-9F37-6016AD6264E6}" type="sibTrans" cxnId="{919658A3-F236-4BEB-AB6D-5374C960FA50}">
      <dgm:prSet/>
      <dgm:spPr/>
      <dgm:t>
        <a:bodyPr/>
        <a:lstStyle/>
        <a:p>
          <a:endParaRPr lang="en-IN"/>
        </a:p>
      </dgm:t>
    </dgm:pt>
    <dgm:pt modelId="{CAFB933C-A7B3-4752-B511-EEA90E5C6F7A}">
      <dgm:prSet phldrT="[Text]"/>
      <dgm:spPr/>
      <dgm:t>
        <a:bodyPr/>
        <a:lstStyle/>
        <a:p>
          <a:r>
            <a:rPr lang="en-IN" dirty="0"/>
            <a:t>Outlier Analysis</a:t>
          </a:r>
        </a:p>
      </dgm:t>
    </dgm:pt>
    <dgm:pt modelId="{85743C66-B425-435A-9E84-FBAEDA925E6E}" type="parTrans" cxnId="{8AAE5671-B581-4543-A0FD-E3A88402BFDF}">
      <dgm:prSet/>
      <dgm:spPr/>
      <dgm:t>
        <a:bodyPr/>
        <a:lstStyle/>
        <a:p>
          <a:endParaRPr lang="en-IN"/>
        </a:p>
      </dgm:t>
    </dgm:pt>
    <dgm:pt modelId="{1BFB6FAB-94B9-4EC9-A8F4-63799B68B829}" type="sibTrans" cxnId="{8AAE5671-B581-4543-A0FD-E3A88402BFDF}">
      <dgm:prSet/>
      <dgm:spPr/>
      <dgm:t>
        <a:bodyPr/>
        <a:lstStyle/>
        <a:p>
          <a:endParaRPr lang="en-IN"/>
        </a:p>
      </dgm:t>
    </dgm:pt>
    <dgm:pt modelId="{CA36EA86-FA17-4FE6-8780-C94FE6AD97B1}">
      <dgm:prSet phldrT="[Text]"/>
      <dgm:spPr/>
      <dgm:t>
        <a:bodyPr/>
        <a:lstStyle/>
        <a:p>
          <a:r>
            <a:rPr lang="en-IN" dirty="0"/>
            <a:t>Data Analysis</a:t>
          </a:r>
        </a:p>
      </dgm:t>
    </dgm:pt>
    <dgm:pt modelId="{FA351CBF-AD6F-4784-B14D-56D7B9D68289}" type="parTrans" cxnId="{F30C8441-907E-47E5-A09C-AC2979B9A52B}">
      <dgm:prSet/>
      <dgm:spPr/>
      <dgm:t>
        <a:bodyPr/>
        <a:lstStyle/>
        <a:p>
          <a:endParaRPr lang="en-IN"/>
        </a:p>
      </dgm:t>
    </dgm:pt>
    <dgm:pt modelId="{0B93576B-1A26-4E27-96BF-8386C8C3C972}" type="sibTrans" cxnId="{F30C8441-907E-47E5-A09C-AC2979B9A52B}">
      <dgm:prSet/>
      <dgm:spPr/>
      <dgm:t>
        <a:bodyPr/>
        <a:lstStyle/>
        <a:p>
          <a:endParaRPr lang="en-IN"/>
        </a:p>
      </dgm:t>
    </dgm:pt>
    <dgm:pt modelId="{86B5F205-368D-48BD-901A-3C4AF2E4A2FD}" type="pres">
      <dgm:prSet presAssocID="{732F06D5-A6F1-46B0-908E-C79D8E06DF9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94B7623-3865-4FBF-BB49-66B2052950A3}" type="pres">
      <dgm:prSet presAssocID="{CA36EA86-FA17-4FE6-8780-C94FE6AD97B1}" presName="Accent6" presStyleCnt="0"/>
      <dgm:spPr/>
    </dgm:pt>
    <dgm:pt modelId="{BAE6919A-D77D-4D44-B841-306916B1CDCA}" type="pres">
      <dgm:prSet presAssocID="{CA36EA86-FA17-4FE6-8780-C94FE6AD97B1}" presName="Accent" presStyleLbl="node1" presStyleIdx="0" presStyleCnt="6"/>
      <dgm:spPr/>
    </dgm:pt>
    <dgm:pt modelId="{0F5537E7-F598-486D-914C-31938C373109}" type="pres">
      <dgm:prSet presAssocID="{CA36EA86-FA17-4FE6-8780-C94FE6AD97B1}" presName="ParentBackground6" presStyleCnt="0"/>
      <dgm:spPr/>
    </dgm:pt>
    <dgm:pt modelId="{49B2BEF0-DB11-47F1-AFD2-7BB9E65B3F27}" type="pres">
      <dgm:prSet presAssocID="{CA36EA86-FA17-4FE6-8780-C94FE6AD97B1}" presName="ParentBackground" presStyleLbl="fgAcc1" presStyleIdx="0" presStyleCnt="6"/>
      <dgm:spPr/>
    </dgm:pt>
    <dgm:pt modelId="{A55F91BB-2791-40C1-8834-DAB904A382CF}" type="pres">
      <dgm:prSet presAssocID="{CA36EA86-FA17-4FE6-8780-C94FE6AD97B1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45332DE-2FA6-458F-A06C-B647EDD3A55B}" type="pres">
      <dgm:prSet presAssocID="{CAFB933C-A7B3-4752-B511-EEA90E5C6F7A}" presName="Accent5" presStyleCnt="0"/>
      <dgm:spPr/>
    </dgm:pt>
    <dgm:pt modelId="{305152AF-DEAD-42D6-8BD8-7575AE159EF6}" type="pres">
      <dgm:prSet presAssocID="{CAFB933C-A7B3-4752-B511-EEA90E5C6F7A}" presName="Accent" presStyleLbl="node1" presStyleIdx="1" presStyleCnt="6"/>
      <dgm:spPr/>
    </dgm:pt>
    <dgm:pt modelId="{FFC034B2-89AC-4C1A-AAE1-D57AC744F5A7}" type="pres">
      <dgm:prSet presAssocID="{CAFB933C-A7B3-4752-B511-EEA90E5C6F7A}" presName="ParentBackground5" presStyleCnt="0"/>
      <dgm:spPr/>
    </dgm:pt>
    <dgm:pt modelId="{CD8797BC-2B4E-4663-9980-6E736363CF33}" type="pres">
      <dgm:prSet presAssocID="{CAFB933C-A7B3-4752-B511-EEA90E5C6F7A}" presName="ParentBackground" presStyleLbl="fgAcc1" presStyleIdx="1" presStyleCnt="6"/>
      <dgm:spPr/>
    </dgm:pt>
    <dgm:pt modelId="{0C6629F8-E156-448D-A488-93D35B370EFD}" type="pres">
      <dgm:prSet presAssocID="{CAFB933C-A7B3-4752-B511-EEA90E5C6F7A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31CD49B-C701-4B43-B4DD-59572E8658F1}" type="pres">
      <dgm:prSet presAssocID="{535F2E25-6920-4D15-9BD9-6204EF7B69AC}" presName="Accent4" presStyleCnt="0"/>
      <dgm:spPr/>
    </dgm:pt>
    <dgm:pt modelId="{BFBA93CE-CB09-4974-BFBB-11FA18BBE7C8}" type="pres">
      <dgm:prSet presAssocID="{535F2E25-6920-4D15-9BD9-6204EF7B69AC}" presName="Accent" presStyleLbl="node1" presStyleIdx="2" presStyleCnt="6"/>
      <dgm:spPr/>
    </dgm:pt>
    <dgm:pt modelId="{6C7AEB9B-C922-4BAE-B9C7-DCA46EC72FE6}" type="pres">
      <dgm:prSet presAssocID="{535F2E25-6920-4D15-9BD9-6204EF7B69AC}" presName="ParentBackground4" presStyleCnt="0"/>
      <dgm:spPr/>
    </dgm:pt>
    <dgm:pt modelId="{8F4D4BC9-DADD-404C-AC0C-0420176F701A}" type="pres">
      <dgm:prSet presAssocID="{535F2E25-6920-4D15-9BD9-6204EF7B69AC}" presName="ParentBackground" presStyleLbl="fgAcc1" presStyleIdx="2" presStyleCnt="6"/>
      <dgm:spPr/>
    </dgm:pt>
    <dgm:pt modelId="{91AF88CF-B053-4D96-96A2-D5267724944F}" type="pres">
      <dgm:prSet presAssocID="{535F2E25-6920-4D15-9BD9-6204EF7B69AC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FF66E5D-5356-46B5-86DA-0EB6968BB7A6}" type="pres">
      <dgm:prSet presAssocID="{4810AB2A-5A51-44E7-9971-56DF4DB4E68F}" presName="Accent3" presStyleCnt="0"/>
      <dgm:spPr/>
    </dgm:pt>
    <dgm:pt modelId="{014CF666-A070-4881-8D10-2357B983CF95}" type="pres">
      <dgm:prSet presAssocID="{4810AB2A-5A51-44E7-9971-56DF4DB4E68F}" presName="Accent" presStyleLbl="node1" presStyleIdx="3" presStyleCnt="6"/>
      <dgm:spPr/>
    </dgm:pt>
    <dgm:pt modelId="{1004C819-00F2-418C-9483-F84BE14BDD66}" type="pres">
      <dgm:prSet presAssocID="{4810AB2A-5A51-44E7-9971-56DF4DB4E68F}" presName="ParentBackground3" presStyleCnt="0"/>
      <dgm:spPr/>
    </dgm:pt>
    <dgm:pt modelId="{11245F26-F6DB-42FD-AE05-F4EFD34E51CC}" type="pres">
      <dgm:prSet presAssocID="{4810AB2A-5A51-44E7-9971-56DF4DB4E68F}" presName="ParentBackground" presStyleLbl="fgAcc1" presStyleIdx="3" presStyleCnt="6"/>
      <dgm:spPr/>
    </dgm:pt>
    <dgm:pt modelId="{D75D5731-45F8-41FF-A1AC-D39579642190}" type="pres">
      <dgm:prSet presAssocID="{4810AB2A-5A51-44E7-9971-56DF4DB4E68F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FC8D9D0-DF05-4F55-B6FD-C2D5BB8EF98F}" type="pres">
      <dgm:prSet presAssocID="{61D5A8F6-90FE-4D17-BED8-E89E53360566}" presName="Accent2" presStyleCnt="0"/>
      <dgm:spPr/>
    </dgm:pt>
    <dgm:pt modelId="{F0953BB8-33DB-44D9-BC44-1FFD23F476FC}" type="pres">
      <dgm:prSet presAssocID="{61D5A8F6-90FE-4D17-BED8-E89E53360566}" presName="Accent" presStyleLbl="node1" presStyleIdx="4" presStyleCnt="6"/>
      <dgm:spPr/>
    </dgm:pt>
    <dgm:pt modelId="{2D281B40-D7F8-49AF-BFCB-78950D6F09F1}" type="pres">
      <dgm:prSet presAssocID="{61D5A8F6-90FE-4D17-BED8-E89E53360566}" presName="ParentBackground2" presStyleCnt="0"/>
      <dgm:spPr/>
    </dgm:pt>
    <dgm:pt modelId="{03BAF353-17C8-4514-ABDB-9B8AAF77371B}" type="pres">
      <dgm:prSet presAssocID="{61D5A8F6-90FE-4D17-BED8-E89E53360566}" presName="ParentBackground" presStyleLbl="fgAcc1" presStyleIdx="4" presStyleCnt="6"/>
      <dgm:spPr/>
    </dgm:pt>
    <dgm:pt modelId="{8F963C86-FF2B-43DF-8D8F-2DD2F1D49822}" type="pres">
      <dgm:prSet presAssocID="{61D5A8F6-90FE-4D17-BED8-E89E53360566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53057F8-F5A3-4DA0-B4C2-7D60D3BECE8E}" type="pres">
      <dgm:prSet presAssocID="{B4B5459F-26D2-403B-B3C3-B9AEE1161564}" presName="Accent1" presStyleCnt="0"/>
      <dgm:spPr/>
    </dgm:pt>
    <dgm:pt modelId="{6A4921D4-04C6-4637-9194-61009953A15A}" type="pres">
      <dgm:prSet presAssocID="{B4B5459F-26D2-403B-B3C3-B9AEE1161564}" presName="Accent" presStyleLbl="node1" presStyleIdx="5" presStyleCnt="6"/>
      <dgm:spPr/>
    </dgm:pt>
    <dgm:pt modelId="{F3F81AF9-B4AB-435E-BE85-A6D47BF688E3}" type="pres">
      <dgm:prSet presAssocID="{B4B5459F-26D2-403B-B3C3-B9AEE1161564}" presName="ParentBackground1" presStyleCnt="0"/>
      <dgm:spPr/>
    </dgm:pt>
    <dgm:pt modelId="{5CDA3BB7-7E4C-4C57-B26A-C5F5203A29B8}" type="pres">
      <dgm:prSet presAssocID="{B4B5459F-26D2-403B-B3C3-B9AEE1161564}" presName="ParentBackground" presStyleLbl="fgAcc1" presStyleIdx="5" presStyleCnt="6"/>
      <dgm:spPr/>
    </dgm:pt>
    <dgm:pt modelId="{A8EAEB66-1322-42C8-A37C-AAAA03A79FAF}" type="pres">
      <dgm:prSet presAssocID="{B4B5459F-26D2-403B-B3C3-B9AEE116156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15C370E-DC62-4A10-BB72-146CFED057E7}" type="presOf" srcId="{61D5A8F6-90FE-4D17-BED8-E89E53360566}" destId="{03BAF353-17C8-4514-ABDB-9B8AAF77371B}" srcOrd="0" destOrd="0" presId="urn:microsoft.com/office/officeart/2011/layout/CircleProcess"/>
    <dgm:cxn modelId="{71473419-294F-4581-B2DC-7EF8B64E36F3}" type="presOf" srcId="{535F2E25-6920-4D15-9BD9-6204EF7B69AC}" destId="{91AF88CF-B053-4D96-96A2-D5267724944F}" srcOrd="1" destOrd="0" presId="urn:microsoft.com/office/officeart/2011/layout/CircleProcess"/>
    <dgm:cxn modelId="{F30C8441-907E-47E5-A09C-AC2979B9A52B}" srcId="{732F06D5-A6F1-46B0-908E-C79D8E06DF9B}" destId="{CA36EA86-FA17-4FE6-8780-C94FE6AD97B1}" srcOrd="5" destOrd="0" parTransId="{FA351CBF-AD6F-4784-B14D-56D7B9D68289}" sibTransId="{0B93576B-1A26-4E27-96BF-8386C8C3C972}"/>
    <dgm:cxn modelId="{66DE3743-00F9-454B-9D08-272F49D9CED0}" type="presOf" srcId="{4810AB2A-5A51-44E7-9971-56DF4DB4E68F}" destId="{D75D5731-45F8-41FF-A1AC-D39579642190}" srcOrd="1" destOrd="0" presId="urn:microsoft.com/office/officeart/2011/layout/CircleProcess"/>
    <dgm:cxn modelId="{120F8363-64D4-408C-9545-A3DFBEDBFCEA}" type="presOf" srcId="{B4B5459F-26D2-403B-B3C3-B9AEE1161564}" destId="{A8EAEB66-1322-42C8-A37C-AAAA03A79FAF}" srcOrd="1" destOrd="0" presId="urn:microsoft.com/office/officeart/2011/layout/CircleProcess"/>
    <dgm:cxn modelId="{8AAE5671-B581-4543-A0FD-E3A88402BFDF}" srcId="{732F06D5-A6F1-46B0-908E-C79D8E06DF9B}" destId="{CAFB933C-A7B3-4752-B511-EEA90E5C6F7A}" srcOrd="4" destOrd="0" parTransId="{85743C66-B425-435A-9E84-FBAEDA925E6E}" sibTransId="{1BFB6FAB-94B9-4EC9-A8F4-63799B68B829}"/>
    <dgm:cxn modelId="{CEAB4079-9C25-4F9F-B55E-7B4B46FCC4A3}" type="presOf" srcId="{4810AB2A-5A51-44E7-9971-56DF4DB4E68F}" destId="{11245F26-F6DB-42FD-AE05-F4EFD34E51CC}" srcOrd="0" destOrd="0" presId="urn:microsoft.com/office/officeart/2011/layout/CircleProcess"/>
    <dgm:cxn modelId="{899B987F-9A6E-483F-A759-5A622742410C}" type="presOf" srcId="{535F2E25-6920-4D15-9BD9-6204EF7B69AC}" destId="{8F4D4BC9-DADD-404C-AC0C-0420176F701A}" srcOrd="0" destOrd="0" presId="urn:microsoft.com/office/officeart/2011/layout/CircleProcess"/>
    <dgm:cxn modelId="{40691F82-554B-4EB5-A161-002E276867E0}" type="presOf" srcId="{732F06D5-A6F1-46B0-908E-C79D8E06DF9B}" destId="{86B5F205-368D-48BD-901A-3C4AF2E4A2FD}" srcOrd="0" destOrd="0" presId="urn:microsoft.com/office/officeart/2011/layout/CircleProcess"/>
    <dgm:cxn modelId="{A509D78B-824A-4DF1-A8B2-17163472FDBC}" type="presOf" srcId="{CAFB933C-A7B3-4752-B511-EEA90E5C6F7A}" destId="{CD8797BC-2B4E-4663-9980-6E736363CF33}" srcOrd="0" destOrd="0" presId="urn:microsoft.com/office/officeart/2011/layout/CircleProcess"/>
    <dgm:cxn modelId="{C48AB599-9464-4A41-BD59-042655A0C8CC}" type="presOf" srcId="{CA36EA86-FA17-4FE6-8780-C94FE6AD97B1}" destId="{49B2BEF0-DB11-47F1-AFD2-7BB9E65B3F27}" srcOrd="0" destOrd="0" presId="urn:microsoft.com/office/officeart/2011/layout/CircleProcess"/>
    <dgm:cxn modelId="{919658A3-F236-4BEB-AB6D-5374C960FA50}" srcId="{732F06D5-A6F1-46B0-908E-C79D8E06DF9B}" destId="{535F2E25-6920-4D15-9BD9-6204EF7B69AC}" srcOrd="3" destOrd="0" parTransId="{A1C26A37-4333-41A3-8551-B820F8877F8F}" sibTransId="{783FA5F8-ED58-4D8C-9F37-6016AD6264E6}"/>
    <dgm:cxn modelId="{0B064FAB-2B74-4556-8DF5-585AB72126B6}" srcId="{732F06D5-A6F1-46B0-908E-C79D8E06DF9B}" destId="{4810AB2A-5A51-44E7-9971-56DF4DB4E68F}" srcOrd="2" destOrd="0" parTransId="{E5173DF5-C0B4-4B69-825D-0D825994D37A}" sibTransId="{367A5C84-BC3D-47AF-B8BF-4AB3548F5417}"/>
    <dgm:cxn modelId="{7D533CAD-0DD4-4F87-A360-9E5F08CDAC41}" type="presOf" srcId="{CA36EA86-FA17-4FE6-8780-C94FE6AD97B1}" destId="{A55F91BB-2791-40C1-8834-DAB904A382CF}" srcOrd="1" destOrd="0" presId="urn:microsoft.com/office/officeart/2011/layout/CircleProcess"/>
    <dgm:cxn modelId="{AD21FBBB-C524-4259-9B83-8E550BD1D7AD}" srcId="{732F06D5-A6F1-46B0-908E-C79D8E06DF9B}" destId="{B4B5459F-26D2-403B-B3C3-B9AEE1161564}" srcOrd="0" destOrd="0" parTransId="{273211F7-BE59-40A8-82A3-992C6D06A68B}" sibTransId="{2115F732-4984-4BC9-8A0E-B360FF0B86B1}"/>
    <dgm:cxn modelId="{40623FE0-9372-448F-AD7A-2B4F0825116F}" type="presOf" srcId="{B4B5459F-26D2-403B-B3C3-B9AEE1161564}" destId="{5CDA3BB7-7E4C-4C57-B26A-C5F5203A29B8}" srcOrd="0" destOrd="0" presId="urn:microsoft.com/office/officeart/2011/layout/CircleProcess"/>
    <dgm:cxn modelId="{D385D2F1-D7B2-4206-8A88-617FC0695F0B}" type="presOf" srcId="{CAFB933C-A7B3-4752-B511-EEA90E5C6F7A}" destId="{0C6629F8-E156-448D-A488-93D35B370EFD}" srcOrd="1" destOrd="0" presId="urn:microsoft.com/office/officeart/2011/layout/CircleProcess"/>
    <dgm:cxn modelId="{5E30B1F6-F717-4CB8-B161-CB2732F725E8}" srcId="{732F06D5-A6F1-46B0-908E-C79D8E06DF9B}" destId="{61D5A8F6-90FE-4D17-BED8-E89E53360566}" srcOrd="1" destOrd="0" parTransId="{C25A8531-1661-4383-97D5-3F79C1F19C0D}" sibTransId="{F76C2367-0B23-49C5-8BBC-EE248CD7B889}"/>
    <dgm:cxn modelId="{8E6D0CFD-01AF-4533-A4C9-4FF2F709DCEF}" type="presOf" srcId="{61D5A8F6-90FE-4D17-BED8-E89E53360566}" destId="{8F963C86-FF2B-43DF-8D8F-2DD2F1D49822}" srcOrd="1" destOrd="0" presId="urn:microsoft.com/office/officeart/2011/layout/CircleProcess"/>
    <dgm:cxn modelId="{67756B9C-CB52-4127-9275-1CF4534D6E59}" type="presParOf" srcId="{86B5F205-368D-48BD-901A-3C4AF2E4A2FD}" destId="{494B7623-3865-4FBF-BB49-66B2052950A3}" srcOrd="0" destOrd="0" presId="urn:microsoft.com/office/officeart/2011/layout/CircleProcess"/>
    <dgm:cxn modelId="{33814BCE-F953-4732-9828-BDF330A0F560}" type="presParOf" srcId="{494B7623-3865-4FBF-BB49-66B2052950A3}" destId="{BAE6919A-D77D-4D44-B841-306916B1CDCA}" srcOrd="0" destOrd="0" presId="urn:microsoft.com/office/officeart/2011/layout/CircleProcess"/>
    <dgm:cxn modelId="{7C7D2182-39D4-4E65-AA74-318AF6BE0643}" type="presParOf" srcId="{86B5F205-368D-48BD-901A-3C4AF2E4A2FD}" destId="{0F5537E7-F598-486D-914C-31938C373109}" srcOrd="1" destOrd="0" presId="urn:microsoft.com/office/officeart/2011/layout/CircleProcess"/>
    <dgm:cxn modelId="{BC98984B-597D-4528-B983-53AD5B3569BF}" type="presParOf" srcId="{0F5537E7-F598-486D-914C-31938C373109}" destId="{49B2BEF0-DB11-47F1-AFD2-7BB9E65B3F27}" srcOrd="0" destOrd="0" presId="urn:microsoft.com/office/officeart/2011/layout/CircleProcess"/>
    <dgm:cxn modelId="{D1486B09-1254-4FF8-B54F-D6B2866C5ECA}" type="presParOf" srcId="{86B5F205-368D-48BD-901A-3C4AF2E4A2FD}" destId="{A55F91BB-2791-40C1-8834-DAB904A382CF}" srcOrd="2" destOrd="0" presId="urn:microsoft.com/office/officeart/2011/layout/CircleProcess"/>
    <dgm:cxn modelId="{F4C2FACE-B79C-486F-A1EB-1B4A79843C6D}" type="presParOf" srcId="{86B5F205-368D-48BD-901A-3C4AF2E4A2FD}" destId="{D45332DE-2FA6-458F-A06C-B647EDD3A55B}" srcOrd="3" destOrd="0" presId="urn:microsoft.com/office/officeart/2011/layout/CircleProcess"/>
    <dgm:cxn modelId="{0DA5A194-98EC-48A7-A755-6F5558CE6DAE}" type="presParOf" srcId="{D45332DE-2FA6-458F-A06C-B647EDD3A55B}" destId="{305152AF-DEAD-42D6-8BD8-7575AE159EF6}" srcOrd="0" destOrd="0" presId="urn:microsoft.com/office/officeart/2011/layout/CircleProcess"/>
    <dgm:cxn modelId="{6C7FB016-F226-4E37-8FD3-21FD5A7207FF}" type="presParOf" srcId="{86B5F205-368D-48BD-901A-3C4AF2E4A2FD}" destId="{FFC034B2-89AC-4C1A-AAE1-D57AC744F5A7}" srcOrd="4" destOrd="0" presId="urn:microsoft.com/office/officeart/2011/layout/CircleProcess"/>
    <dgm:cxn modelId="{E5570B5C-8B3A-40D7-9E00-55A68FA6D06F}" type="presParOf" srcId="{FFC034B2-89AC-4C1A-AAE1-D57AC744F5A7}" destId="{CD8797BC-2B4E-4663-9980-6E736363CF33}" srcOrd="0" destOrd="0" presId="urn:microsoft.com/office/officeart/2011/layout/CircleProcess"/>
    <dgm:cxn modelId="{3D54D275-07EE-4005-A202-A723F6EFB227}" type="presParOf" srcId="{86B5F205-368D-48BD-901A-3C4AF2E4A2FD}" destId="{0C6629F8-E156-448D-A488-93D35B370EFD}" srcOrd="5" destOrd="0" presId="urn:microsoft.com/office/officeart/2011/layout/CircleProcess"/>
    <dgm:cxn modelId="{EFA1CE36-F07B-4ABC-8593-AE05959B3FED}" type="presParOf" srcId="{86B5F205-368D-48BD-901A-3C4AF2E4A2FD}" destId="{831CD49B-C701-4B43-B4DD-59572E8658F1}" srcOrd="6" destOrd="0" presId="urn:microsoft.com/office/officeart/2011/layout/CircleProcess"/>
    <dgm:cxn modelId="{A94AFCBF-CB80-4CEB-92F1-FD568BDE26D9}" type="presParOf" srcId="{831CD49B-C701-4B43-B4DD-59572E8658F1}" destId="{BFBA93CE-CB09-4974-BFBB-11FA18BBE7C8}" srcOrd="0" destOrd="0" presId="urn:microsoft.com/office/officeart/2011/layout/CircleProcess"/>
    <dgm:cxn modelId="{A4DB3D4B-2435-4996-B56D-D42353833116}" type="presParOf" srcId="{86B5F205-368D-48BD-901A-3C4AF2E4A2FD}" destId="{6C7AEB9B-C922-4BAE-B9C7-DCA46EC72FE6}" srcOrd="7" destOrd="0" presId="urn:microsoft.com/office/officeart/2011/layout/CircleProcess"/>
    <dgm:cxn modelId="{B058B374-D82F-4E30-9AB4-7A0C2B0F0C79}" type="presParOf" srcId="{6C7AEB9B-C922-4BAE-B9C7-DCA46EC72FE6}" destId="{8F4D4BC9-DADD-404C-AC0C-0420176F701A}" srcOrd="0" destOrd="0" presId="urn:microsoft.com/office/officeart/2011/layout/CircleProcess"/>
    <dgm:cxn modelId="{702688E7-FC7F-4334-8111-30409385E4D6}" type="presParOf" srcId="{86B5F205-368D-48BD-901A-3C4AF2E4A2FD}" destId="{91AF88CF-B053-4D96-96A2-D5267724944F}" srcOrd="8" destOrd="0" presId="urn:microsoft.com/office/officeart/2011/layout/CircleProcess"/>
    <dgm:cxn modelId="{E4C7B774-74DF-41DB-8225-297B34F10103}" type="presParOf" srcId="{86B5F205-368D-48BD-901A-3C4AF2E4A2FD}" destId="{FFF66E5D-5356-46B5-86DA-0EB6968BB7A6}" srcOrd="9" destOrd="0" presId="urn:microsoft.com/office/officeart/2011/layout/CircleProcess"/>
    <dgm:cxn modelId="{B03471BC-5F86-4084-A6B5-119EEAA96A95}" type="presParOf" srcId="{FFF66E5D-5356-46B5-86DA-0EB6968BB7A6}" destId="{014CF666-A070-4881-8D10-2357B983CF95}" srcOrd="0" destOrd="0" presId="urn:microsoft.com/office/officeart/2011/layout/CircleProcess"/>
    <dgm:cxn modelId="{A1731879-4BD5-4D4B-993C-235A23FDD866}" type="presParOf" srcId="{86B5F205-368D-48BD-901A-3C4AF2E4A2FD}" destId="{1004C819-00F2-418C-9483-F84BE14BDD66}" srcOrd="10" destOrd="0" presId="urn:microsoft.com/office/officeart/2011/layout/CircleProcess"/>
    <dgm:cxn modelId="{3AC3D966-9805-4E95-89E6-7A0672A6838B}" type="presParOf" srcId="{1004C819-00F2-418C-9483-F84BE14BDD66}" destId="{11245F26-F6DB-42FD-AE05-F4EFD34E51CC}" srcOrd="0" destOrd="0" presId="urn:microsoft.com/office/officeart/2011/layout/CircleProcess"/>
    <dgm:cxn modelId="{9C9BAA3A-F662-4EFD-9930-B583816E6218}" type="presParOf" srcId="{86B5F205-368D-48BD-901A-3C4AF2E4A2FD}" destId="{D75D5731-45F8-41FF-A1AC-D39579642190}" srcOrd="11" destOrd="0" presId="urn:microsoft.com/office/officeart/2011/layout/CircleProcess"/>
    <dgm:cxn modelId="{B6D0E186-9E03-4546-BD01-60F5C51B846A}" type="presParOf" srcId="{86B5F205-368D-48BD-901A-3C4AF2E4A2FD}" destId="{7FC8D9D0-DF05-4F55-B6FD-C2D5BB8EF98F}" srcOrd="12" destOrd="0" presId="urn:microsoft.com/office/officeart/2011/layout/CircleProcess"/>
    <dgm:cxn modelId="{3C14C125-8D56-4E03-A949-07D033A3E7E3}" type="presParOf" srcId="{7FC8D9D0-DF05-4F55-B6FD-C2D5BB8EF98F}" destId="{F0953BB8-33DB-44D9-BC44-1FFD23F476FC}" srcOrd="0" destOrd="0" presId="urn:microsoft.com/office/officeart/2011/layout/CircleProcess"/>
    <dgm:cxn modelId="{1EA6A443-67A0-4BEC-82C6-0E5434B3DAF2}" type="presParOf" srcId="{86B5F205-368D-48BD-901A-3C4AF2E4A2FD}" destId="{2D281B40-D7F8-49AF-BFCB-78950D6F09F1}" srcOrd="13" destOrd="0" presId="urn:microsoft.com/office/officeart/2011/layout/CircleProcess"/>
    <dgm:cxn modelId="{238EEEAB-75DA-4316-9C1E-5E9D88865726}" type="presParOf" srcId="{2D281B40-D7F8-49AF-BFCB-78950D6F09F1}" destId="{03BAF353-17C8-4514-ABDB-9B8AAF77371B}" srcOrd="0" destOrd="0" presId="urn:microsoft.com/office/officeart/2011/layout/CircleProcess"/>
    <dgm:cxn modelId="{A81014AC-CDCF-4BB6-A459-6CBB9FA823C8}" type="presParOf" srcId="{86B5F205-368D-48BD-901A-3C4AF2E4A2FD}" destId="{8F963C86-FF2B-43DF-8D8F-2DD2F1D49822}" srcOrd="14" destOrd="0" presId="urn:microsoft.com/office/officeart/2011/layout/CircleProcess"/>
    <dgm:cxn modelId="{6ABC0759-CD9B-4658-A67D-5A957B955175}" type="presParOf" srcId="{86B5F205-368D-48BD-901A-3C4AF2E4A2FD}" destId="{853057F8-F5A3-4DA0-B4C2-7D60D3BECE8E}" srcOrd="15" destOrd="0" presId="urn:microsoft.com/office/officeart/2011/layout/CircleProcess"/>
    <dgm:cxn modelId="{7667C047-33A6-40CC-9C3C-42E2ABD05C35}" type="presParOf" srcId="{853057F8-F5A3-4DA0-B4C2-7D60D3BECE8E}" destId="{6A4921D4-04C6-4637-9194-61009953A15A}" srcOrd="0" destOrd="0" presId="urn:microsoft.com/office/officeart/2011/layout/CircleProcess"/>
    <dgm:cxn modelId="{67BC02A6-04D6-4E80-BBA6-D4723B330A98}" type="presParOf" srcId="{86B5F205-368D-48BD-901A-3C4AF2E4A2FD}" destId="{F3F81AF9-B4AB-435E-BE85-A6D47BF688E3}" srcOrd="16" destOrd="0" presId="urn:microsoft.com/office/officeart/2011/layout/CircleProcess"/>
    <dgm:cxn modelId="{A4F65E52-60BD-4C12-8684-B47B5B8D2192}" type="presParOf" srcId="{F3F81AF9-B4AB-435E-BE85-A6D47BF688E3}" destId="{5CDA3BB7-7E4C-4C57-B26A-C5F5203A29B8}" srcOrd="0" destOrd="0" presId="urn:microsoft.com/office/officeart/2011/layout/CircleProcess"/>
    <dgm:cxn modelId="{9F871DC9-CB99-462A-8B4F-B4EF33DA29E1}" type="presParOf" srcId="{86B5F205-368D-48BD-901A-3C4AF2E4A2FD}" destId="{A8EAEB66-1322-42C8-A37C-AAAA03A79FAF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E6919A-D77D-4D44-B841-306916B1CDCA}">
      <dsp:nvSpPr>
        <dsp:cNvPr id="0" name=""/>
        <dsp:cNvSpPr/>
      </dsp:nvSpPr>
      <dsp:spPr>
        <a:xfrm>
          <a:off x="8676657" y="1376234"/>
          <a:ext cx="1599453" cy="15991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B2BEF0-DB11-47F1-AFD2-7BB9E65B3F27}">
      <dsp:nvSpPr>
        <dsp:cNvPr id="0" name=""/>
        <dsp:cNvSpPr/>
      </dsp:nvSpPr>
      <dsp:spPr>
        <a:xfrm>
          <a:off x="8730514" y="1429548"/>
          <a:ext cx="1492755" cy="149252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Analysis</a:t>
          </a:r>
        </a:p>
      </dsp:txBody>
      <dsp:txXfrm>
        <a:off x="8943910" y="1642806"/>
        <a:ext cx="1065963" cy="1066006"/>
      </dsp:txXfrm>
    </dsp:sp>
    <dsp:sp modelId="{305152AF-DEAD-42D6-8BD8-7575AE159EF6}">
      <dsp:nvSpPr>
        <dsp:cNvPr id="0" name=""/>
        <dsp:cNvSpPr/>
      </dsp:nvSpPr>
      <dsp:spPr>
        <a:xfrm rot="2700000">
          <a:off x="7024476" y="1376054"/>
          <a:ext cx="1599228" cy="159922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8797BC-2B4E-4663-9980-6E736363CF33}">
      <dsp:nvSpPr>
        <dsp:cNvPr id="0" name=""/>
        <dsp:cNvSpPr/>
      </dsp:nvSpPr>
      <dsp:spPr>
        <a:xfrm>
          <a:off x="7078220" y="1429548"/>
          <a:ext cx="1492755" cy="149252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Outlier Analysis</a:t>
          </a:r>
        </a:p>
      </dsp:txBody>
      <dsp:txXfrm>
        <a:off x="7291616" y="1642806"/>
        <a:ext cx="1065963" cy="1066006"/>
      </dsp:txXfrm>
    </dsp:sp>
    <dsp:sp modelId="{BFBA93CE-CB09-4974-BFBB-11FA18BBE7C8}">
      <dsp:nvSpPr>
        <dsp:cNvPr id="0" name=""/>
        <dsp:cNvSpPr/>
      </dsp:nvSpPr>
      <dsp:spPr>
        <a:xfrm rot="2700000">
          <a:off x="5372181" y="1376054"/>
          <a:ext cx="1599228" cy="159922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4D4BC9-DADD-404C-AC0C-0420176F701A}">
      <dsp:nvSpPr>
        <dsp:cNvPr id="0" name=""/>
        <dsp:cNvSpPr/>
      </dsp:nvSpPr>
      <dsp:spPr>
        <a:xfrm>
          <a:off x="5425925" y="1429548"/>
          <a:ext cx="1492755" cy="149252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Cleaning</a:t>
          </a:r>
        </a:p>
      </dsp:txBody>
      <dsp:txXfrm>
        <a:off x="5639321" y="1642806"/>
        <a:ext cx="1065963" cy="1066006"/>
      </dsp:txXfrm>
    </dsp:sp>
    <dsp:sp modelId="{014CF666-A070-4881-8D10-2357B983CF95}">
      <dsp:nvSpPr>
        <dsp:cNvPr id="0" name=""/>
        <dsp:cNvSpPr/>
      </dsp:nvSpPr>
      <dsp:spPr>
        <a:xfrm rot="2700000">
          <a:off x="3719887" y="1376054"/>
          <a:ext cx="1599228" cy="159922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245F26-F6DB-42FD-AE05-F4EFD34E51CC}">
      <dsp:nvSpPr>
        <dsp:cNvPr id="0" name=""/>
        <dsp:cNvSpPr/>
      </dsp:nvSpPr>
      <dsp:spPr>
        <a:xfrm>
          <a:off x="3773631" y="1429548"/>
          <a:ext cx="1492755" cy="149252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Data Imputation</a:t>
          </a:r>
        </a:p>
      </dsp:txBody>
      <dsp:txXfrm>
        <a:off x="3986011" y="1642806"/>
        <a:ext cx="1065963" cy="1066006"/>
      </dsp:txXfrm>
    </dsp:sp>
    <dsp:sp modelId="{F0953BB8-33DB-44D9-BC44-1FFD23F476FC}">
      <dsp:nvSpPr>
        <dsp:cNvPr id="0" name=""/>
        <dsp:cNvSpPr/>
      </dsp:nvSpPr>
      <dsp:spPr>
        <a:xfrm rot="2700000">
          <a:off x="2067592" y="1376054"/>
          <a:ext cx="1599228" cy="159922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BAF353-17C8-4514-ABDB-9B8AAF77371B}">
      <dsp:nvSpPr>
        <dsp:cNvPr id="0" name=""/>
        <dsp:cNvSpPr/>
      </dsp:nvSpPr>
      <dsp:spPr>
        <a:xfrm>
          <a:off x="2121336" y="1429548"/>
          <a:ext cx="1492755" cy="149252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Understanding the data</a:t>
          </a:r>
        </a:p>
      </dsp:txBody>
      <dsp:txXfrm>
        <a:off x="2333716" y="1642806"/>
        <a:ext cx="1065963" cy="1066006"/>
      </dsp:txXfrm>
    </dsp:sp>
    <dsp:sp modelId="{6A4921D4-04C6-4637-9194-61009953A15A}">
      <dsp:nvSpPr>
        <dsp:cNvPr id="0" name=""/>
        <dsp:cNvSpPr/>
      </dsp:nvSpPr>
      <dsp:spPr>
        <a:xfrm rot="2700000">
          <a:off x="415298" y="1376054"/>
          <a:ext cx="1599228" cy="159922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A3BB7-7E4C-4C57-B26A-C5F5203A29B8}">
      <dsp:nvSpPr>
        <dsp:cNvPr id="0" name=""/>
        <dsp:cNvSpPr/>
      </dsp:nvSpPr>
      <dsp:spPr>
        <a:xfrm>
          <a:off x="468026" y="1429548"/>
          <a:ext cx="1492755" cy="149252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Understanding the problem</a:t>
          </a:r>
        </a:p>
      </dsp:txBody>
      <dsp:txXfrm>
        <a:off x="681422" y="1642806"/>
        <a:ext cx="1065963" cy="1066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53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6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88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32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91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37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31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5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62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23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44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0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2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795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22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719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2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81417"/>
            <a:ext cx="4379976" cy="1547583"/>
          </a:xfrm>
        </p:spPr>
        <p:txBody>
          <a:bodyPr/>
          <a:lstStyle/>
          <a:p>
            <a:r>
              <a:rPr lang="en-US" dirty="0"/>
              <a:t>EDA Assignment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E19191D-E3B9-9F3D-6197-3CFC676B6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IN" dirty="0"/>
              <a:t>Raina Jain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Years Employed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C32267-2F6B-95A0-D5C5-A0F06E23DECA}"/>
              </a:ext>
            </a:extLst>
          </p:cNvPr>
          <p:cNvSpPr txBox="1">
            <a:spLocks/>
          </p:cNvSpPr>
          <p:nvPr/>
        </p:nvSpPr>
        <p:spPr>
          <a:xfrm>
            <a:off x="8214603" y="1638457"/>
            <a:ext cx="3702162" cy="1204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52% people who require loan have up till 5 years of experience. And 25% and 15% of people who require loan fall in 5-10 and 10-15 years of experience.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40+ years of experience people are less probable to defaulters.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94781-6934-3F8D-FFB6-D35668F9B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64" y="3775576"/>
            <a:ext cx="2795178" cy="2945899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FFAB4-D000-BC70-F9E4-EAFCCFFE6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215" y="1450521"/>
            <a:ext cx="3208172" cy="320817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347604-943E-4EFE-9EE9-68895CCC0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57" y="224924"/>
            <a:ext cx="3576152" cy="3433106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4605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C32267-2F6B-95A0-D5C5-A0F06E23DECA}"/>
              </a:ext>
            </a:extLst>
          </p:cNvPr>
          <p:cNvSpPr txBox="1">
            <a:spLocks/>
          </p:cNvSpPr>
          <p:nvPr/>
        </p:nvSpPr>
        <p:spPr>
          <a:xfrm>
            <a:off x="8214603" y="1638457"/>
            <a:ext cx="3702162" cy="1204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33% of people who require loan fall between age 30-40. 29% , 21%, 16% of the loan requirement come from 40-50, 20-30, 50-60 age group.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People with older age have more probability to repay the loan amount.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432FB-8005-2AA4-1E8E-ABB75009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1" y="181165"/>
            <a:ext cx="3577387" cy="320817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D92179-B8AB-3843-135C-55AC91B6F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994" y="3580302"/>
            <a:ext cx="2837363" cy="302421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653B9E-4CE7-7328-D440-DE8C3F17C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008" y="1638457"/>
            <a:ext cx="3003770" cy="296986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07736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Credit amount 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C32267-2F6B-95A0-D5C5-A0F06E23DECA}"/>
              </a:ext>
            </a:extLst>
          </p:cNvPr>
          <p:cNvSpPr txBox="1">
            <a:spLocks/>
          </p:cNvSpPr>
          <p:nvPr/>
        </p:nvSpPr>
        <p:spPr>
          <a:xfrm>
            <a:off x="8214603" y="1638457"/>
            <a:ext cx="3702162" cy="1204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most common range of credit people have is 200k-300k and 1M and above. Both categories comprise of 17% total each.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16798-FAF8-866F-B6BA-B56AB5BB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88" y="507946"/>
            <a:ext cx="4054022" cy="3691651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AC121-A99B-E808-DEE0-A11C21F9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791" y="4254967"/>
            <a:ext cx="2287631" cy="251864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C9DFF2-B7EC-86F1-2FD1-002D07F37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133" y="1959193"/>
            <a:ext cx="2616282" cy="2548473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0968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Family Status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C32267-2F6B-95A0-D5C5-A0F06E23DECA}"/>
              </a:ext>
            </a:extLst>
          </p:cNvPr>
          <p:cNvSpPr txBox="1">
            <a:spLocks/>
          </p:cNvSpPr>
          <p:nvPr/>
        </p:nvSpPr>
        <p:spPr>
          <a:xfrm>
            <a:off x="8214603" y="1638457"/>
            <a:ext cx="3702162" cy="1204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Married people take the most loan.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Civil marriage and single categories have the most defaulters.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226401-E614-4E7D-7ADB-395D1C37D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424" y="3785556"/>
            <a:ext cx="2345884" cy="2753356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64EDF-4184-08DF-8E1E-69EFCED2A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35" y="365125"/>
            <a:ext cx="3374678" cy="3306305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9F2C3-D4A8-DC64-02E5-2B775915F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0143" y="1404742"/>
            <a:ext cx="3013414" cy="3193114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</p:spTree>
    <p:extLst>
      <p:ext uri="{BB962C8B-B14F-4D97-AF65-F5344CB8AC3E}">
        <p14:creationId xmlns:p14="http://schemas.microsoft.com/office/powerpoint/2010/main" val="337158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Housing type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C32267-2F6B-95A0-D5C5-A0F06E23DECA}"/>
              </a:ext>
            </a:extLst>
          </p:cNvPr>
          <p:cNvSpPr txBox="1">
            <a:spLocks/>
          </p:cNvSpPr>
          <p:nvPr/>
        </p:nvSpPr>
        <p:spPr>
          <a:xfrm>
            <a:off x="8214603" y="1638457"/>
            <a:ext cx="3702162" cy="1204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House/Apartment type have the highest loan requirement of around 87%.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FEEEE-7CE7-123D-6A80-E945F8F0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783" y="1381893"/>
            <a:ext cx="3313036" cy="3535886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FB5AF-2797-768E-69C4-654C0BF5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803" y="3782900"/>
            <a:ext cx="2522767" cy="2881425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C524-D9A0-F639-783E-9CFE9428D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27" y="529152"/>
            <a:ext cx="3313037" cy="2888752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</p:spTree>
    <p:extLst>
      <p:ext uri="{BB962C8B-B14F-4D97-AF65-F5344CB8AC3E}">
        <p14:creationId xmlns:p14="http://schemas.microsoft.com/office/powerpoint/2010/main" val="3559605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Occupation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C32267-2F6B-95A0-D5C5-A0F06E23DECA}"/>
              </a:ext>
            </a:extLst>
          </p:cNvPr>
          <p:cNvSpPr txBox="1">
            <a:spLocks/>
          </p:cNvSpPr>
          <p:nvPr/>
        </p:nvSpPr>
        <p:spPr>
          <a:xfrm>
            <a:off x="8214603" y="1638457"/>
            <a:ext cx="3702162" cy="1204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Laborers have loan requirement of 38%, followed by 13% sales staff. Sales staff have the greater number of defaulters.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29E47-CC75-37B7-DD68-7F4B6AAEC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283" y="1392462"/>
            <a:ext cx="3374679" cy="3601675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1E50A4-A20F-D464-544E-DFAF61279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924" y="3761987"/>
            <a:ext cx="2862662" cy="2776925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FEBF8A-0B41-CFD9-F8BC-0713CB3B1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26" y="224851"/>
            <a:ext cx="3900260" cy="3399167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</p:spTree>
    <p:extLst>
      <p:ext uri="{BB962C8B-B14F-4D97-AF65-F5344CB8AC3E}">
        <p14:creationId xmlns:p14="http://schemas.microsoft.com/office/powerpoint/2010/main" val="156945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Education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C32267-2F6B-95A0-D5C5-A0F06E23DECA}"/>
              </a:ext>
            </a:extLst>
          </p:cNvPr>
          <p:cNvSpPr txBox="1">
            <a:spLocks/>
          </p:cNvSpPr>
          <p:nvPr/>
        </p:nvSpPr>
        <p:spPr>
          <a:xfrm>
            <a:off x="8214603" y="1638457"/>
            <a:ext cx="3702162" cy="1204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People completed their secondary education require loan more.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People with Academic degree require very less loan.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CF53D-FFF3-AD16-56F9-41B54391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564" y="1445079"/>
            <a:ext cx="2912184" cy="3367422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EB2A2-D9A8-2653-FACC-6DCB0DBF2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142" y="3942437"/>
            <a:ext cx="2144771" cy="2715992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F598AB-4129-F0AE-D841-B98DA3451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80" y="361513"/>
            <a:ext cx="3571591" cy="3450349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</p:spTree>
    <p:extLst>
      <p:ext uri="{BB962C8B-B14F-4D97-AF65-F5344CB8AC3E}">
        <p14:creationId xmlns:p14="http://schemas.microsoft.com/office/powerpoint/2010/main" val="257511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514" y="253773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Organization Type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C32267-2F6B-95A0-D5C5-A0F06E23DECA}"/>
              </a:ext>
            </a:extLst>
          </p:cNvPr>
          <p:cNvSpPr txBox="1">
            <a:spLocks/>
          </p:cNvSpPr>
          <p:nvPr/>
        </p:nvSpPr>
        <p:spPr>
          <a:xfrm>
            <a:off x="8214603" y="1638457"/>
            <a:ext cx="3702162" cy="1204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Business Entity Type 3 has the highest loan requirement, about 27%. Industry type 12 and trade type 4 have the least number of defaulters.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39363-6526-A73A-5A95-6E9038047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0" y="253773"/>
            <a:ext cx="3755116" cy="3625630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EB3F6-4ED8-D80B-300F-87598815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605" y="2796831"/>
            <a:ext cx="4116575" cy="3924644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</p:spTree>
    <p:extLst>
      <p:ext uri="{BB962C8B-B14F-4D97-AF65-F5344CB8AC3E}">
        <p14:creationId xmlns:p14="http://schemas.microsoft.com/office/powerpoint/2010/main" val="243776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64" y="2766218"/>
            <a:ext cx="6218372" cy="1325563"/>
          </a:xfrm>
        </p:spPr>
        <p:txBody>
          <a:bodyPr/>
          <a:lstStyle/>
          <a:p>
            <a:r>
              <a:rPr lang="en-US" dirty="0"/>
              <a:t>Bi/multivariate Analysis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2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1325880"/>
          </a:xfrm>
        </p:spPr>
        <p:txBody>
          <a:bodyPr/>
          <a:lstStyle/>
          <a:p>
            <a:r>
              <a:rPr lang="en-US" dirty="0"/>
              <a:t>The Amount Columns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589347C-5C8C-16AA-8D08-6B6E39010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0" y="964796"/>
            <a:ext cx="3682577" cy="3611759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07EFE2F-C737-F35C-756F-4EFEE737A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232" y="1035278"/>
            <a:ext cx="4058216" cy="3219899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8A3A08A-A3C9-067B-3114-CA430B00E610}"/>
              </a:ext>
            </a:extLst>
          </p:cNvPr>
          <p:cNvSpPr txBox="1">
            <a:spLocks/>
          </p:cNvSpPr>
          <p:nvPr/>
        </p:nvSpPr>
        <p:spPr>
          <a:xfrm>
            <a:off x="759279" y="4939113"/>
            <a:ext cx="10496066" cy="1204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As the loan annuity increases, so does the loan price and credit amount. Loan amount and credit amount have a positive correlation between them. People having more value of goods, take higher amount of loan.</a:t>
            </a:r>
          </a:p>
        </p:txBody>
      </p:sp>
    </p:spTree>
    <p:extLst>
      <p:ext uri="{BB962C8B-B14F-4D97-AF65-F5344CB8AC3E}">
        <p14:creationId xmlns:p14="http://schemas.microsoft.com/office/powerpoint/2010/main" val="224507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36B7101E-CA59-4AD8-374E-51E6553104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5349" y="1436586"/>
            <a:ext cx="8232321" cy="45723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consumer finance company specializes in lending various types of loans to urban customers. When the company receives a loan application, the company must decide for loan approval based on the applicant’s profile. Two types of risks are associated with the bank’s decision:</a:t>
            </a:r>
          </a:p>
          <a:p>
            <a:r>
              <a:rPr lang="en-US" dirty="0"/>
              <a:t> 1. If the applicant is likely to repay the loan, then not approving the loan results in a loss of business to the company </a:t>
            </a:r>
          </a:p>
          <a:p>
            <a:r>
              <a:rPr lang="en-US" dirty="0"/>
              <a:t>2. If the applicant is not likely to repay the loan, i.e., he/she is likely to default, then approving the loan may lead to a financial loss for the company.</a:t>
            </a:r>
          </a:p>
          <a:p>
            <a:r>
              <a:rPr lang="en-US" dirty="0"/>
              <a:t> The company wants to understand the driving factors (or driver variables) behind loan default, </a:t>
            </a:r>
            <a:r>
              <a:rPr lang="en-US" dirty="0" err="1"/>
              <a:t>i.e</a:t>
            </a:r>
            <a:r>
              <a:rPr lang="en-US" dirty="0"/>
              <a:t>, the variables which are strong indicators of default. The company can utilize this knowledge for its portfolio and risk assessment.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1325880"/>
          </a:xfrm>
        </p:spPr>
        <p:txBody>
          <a:bodyPr/>
          <a:lstStyle/>
          <a:p>
            <a:r>
              <a:rPr lang="en-US" dirty="0"/>
              <a:t>Loan annuity VS goods price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8A3A08A-A3C9-067B-3114-CA430B00E610}"/>
              </a:ext>
            </a:extLst>
          </p:cNvPr>
          <p:cNvSpPr txBox="1">
            <a:spLocks/>
          </p:cNvSpPr>
          <p:nvPr/>
        </p:nvSpPr>
        <p:spPr>
          <a:xfrm>
            <a:off x="5086349" y="1134154"/>
            <a:ext cx="6168995" cy="1204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Most of loan requirement is from Females.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As good price increases so does the loan annuity.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When amount and price are compared, most of points indicate defaulters.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B363A-07B2-89D9-5495-092CC2A6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4" y="1134154"/>
            <a:ext cx="4849586" cy="4931909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E865E-5915-821C-9D84-32E37C92C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101" y="2622545"/>
            <a:ext cx="6025243" cy="3899696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</p:spTree>
    <p:extLst>
      <p:ext uri="{BB962C8B-B14F-4D97-AF65-F5344CB8AC3E}">
        <p14:creationId xmlns:p14="http://schemas.microsoft.com/office/powerpoint/2010/main" val="308037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1325880"/>
          </a:xfrm>
        </p:spPr>
        <p:txBody>
          <a:bodyPr/>
          <a:lstStyle/>
          <a:p>
            <a:r>
              <a:rPr lang="en-US" dirty="0"/>
              <a:t>Loan Purpose payment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8A3A08A-A3C9-067B-3114-CA430B00E610}"/>
              </a:ext>
            </a:extLst>
          </p:cNvPr>
          <p:cNvSpPr txBox="1">
            <a:spLocks/>
          </p:cNvSpPr>
          <p:nvPr/>
        </p:nvSpPr>
        <p:spPr>
          <a:xfrm>
            <a:off x="5086350" y="1438827"/>
            <a:ext cx="6168995" cy="1204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XNA and XAP have the most count in purpose of loan.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Buying car and repairs is where usually people require loan.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Medicine, car repairs furniture have less defaulters for payment.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6A1F9-CCE5-7C51-DF79-3DFB08416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8" y="1200149"/>
            <a:ext cx="4276195" cy="4645479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</p:spTree>
    <p:extLst>
      <p:ext uri="{BB962C8B-B14F-4D97-AF65-F5344CB8AC3E}">
        <p14:creationId xmlns:p14="http://schemas.microsoft.com/office/powerpoint/2010/main" val="2312923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1325880"/>
          </a:xfrm>
        </p:spPr>
        <p:txBody>
          <a:bodyPr/>
          <a:lstStyle/>
          <a:p>
            <a:r>
              <a:rPr lang="en-US" dirty="0"/>
              <a:t>Loan approval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8A3A08A-A3C9-067B-3114-CA430B00E610}"/>
              </a:ext>
            </a:extLst>
          </p:cNvPr>
          <p:cNvSpPr txBox="1">
            <a:spLocks/>
          </p:cNvSpPr>
          <p:nvPr/>
        </p:nvSpPr>
        <p:spPr>
          <a:xfrm>
            <a:off x="5141262" y="1430663"/>
            <a:ext cx="6168995" cy="1204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As the income and credit amount increases, we see most of loan requests approved.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55DBD-82E0-8277-9617-0FF20D8E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94" y="1029484"/>
            <a:ext cx="4947524" cy="4799031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</p:spTree>
    <p:extLst>
      <p:ext uri="{BB962C8B-B14F-4D97-AF65-F5344CB8AC3E}">
        <p14:creationId xmlns:p14="http://schemas.microsoft.com/office/powerpoint/2010/main" val="4043561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1325880"/>
          </a:xfrm>
        </p:spPr>
        <p:txBody>
          <a:bodyPr/>
          <a:lstStyle/>
          <a:p>
            <a:r>
              <a:rPr lang="en-US" dirty="0"/>
              <a:t>Income vs Loan status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8A3A08A-A3C9-067B-3114-CA430B00E610}"/>
              </a:ext>
            </a:extLst>
          </p:cNvPr>
          <p:cNvSpPr txBox="1">
            <a:spLocks/>
          </p:cNvSpPr>
          <p:nvPr/>
        </p:nvSpPr>
        <p:spPr>
          <a:xfrm>
            <a:off x="5526102" y="1325880"/>
            <a:ext cx="6168995" cy="1204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When income increases, most of the loan requests were either cancelled or refused.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6700F-C816-78BE-604B-F4FA733D9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31" y="922564"/>
            <a:ext cx="4802271" cy="4683370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</p:spTree>
    <p:extLst>
      <p:ext uri="{BB962C8B-B14F-4D97-AF65-F5344CB8AC3E}">
        <p14:creationId xmlns:p14="http://schemas.microsoft.com/office/powerpoint/2010/main" val="3800202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1325880"/>
          </a:xfrm>
        </p:spPr>
        <p:txBody>
          <a:bodyPr/>
          <a:lstStyle/>
          <a:p>
            <a:r>
              <a:rPr lang="en-US" dirty="0"/>
              <a:t>Family and payment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8A3A08A-A3C9-067B-3114-CA430B00E610}"/>
              </a:ext>
            </a:extLst>
          </p:cNvPr>
          <p:cNvSpPr txBox="1">
            <a:spLocks/>
          </p:cNvSpPr>
          <p:nvPr/>
        </p:nvSpPr>
        <p:spPr>
          <a:xfrm>
            <a:off x="5387309" y="1554480"/>
            <a:ext cx="6168995" cy="1204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People having around 2-3 family members have the highest difficulty in repaying the loan amount.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As the family increases, the requirement of loan decreases.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0BB86-09AF-17AC-DAE7-1334C9970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58" y="1285679"/>
            <a:ext cx="4694892" cy="4286641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</p:spTree>
    <p:extLst>
      <p:ext uri="{BB962C8B-B14F-4D97-AF65-F5344CB8AC3E}">
        <p14:creationId xmlns:p14="http://schemas.microsoft.com/office/powerpoint/2010/main" val="1173264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1325880"/>
          </a:xfrm>
        </p:spPr>
        <p:txBody>
          <a:bodyPr/>
          <a:lstStyle/>
          <a:p>
            <a:r>
              <a:rPr lang="en-US" dirty="0"/>
              <a:t>Children and payment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8A3A08A-A3C9-067B-3114-CA430B00E610}"/>
              </a:ext>
            </a:extLst>
          </p:cNvPr>
          <p:cNvSpPr txBox="1">
            <a:spLocks/>
          </p:cNvSpPr>
          <p:nvPr/>
        </p:nvSpPr>
        <p:spPr>
          <a:xfrm>
            <a:off x="5387309" y="1554480"/>
            <a:ext cx="6168995" cy="1204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People having lesser number of children have less difficulty in repaying the loan amount.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15A5D-B3D3-FC9E-C3F0-821FE74C7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7" y="1300147"/>
            <a:ext cx="4671062" cy="4382443"/>
          </a:xfrm>
          <a:prstGeom prst="rect">
            <a:avLst/>
          </a:prstGeom>
          <a:ln w="28575">
            <a:solidFill>
              <a:srgbClr val="0A4054"/>
            </a:solidFill>
          </a:ln>
        </p:spPr>
      </p:pic>
    </p:spTree>
    <p:extLst>
      <p:ext uri="{BB962C8B-B14F-4D97-AF65-F5344CB8AC3E}">
        <p14:creationId xmlns:p14="http://schemas.microsoft.com/office/powerpoint/2010/main" val="70542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64" y="2766218"/>
            <a:ext cx="6218372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73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itle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608007"/>
            <a:ext cx="2743200" cy="25670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As age, goods price, income, work experience increases, so does the count of re-payers.</a:t>
            </a:r>
          </a:p>
          <a:p>
            <a:endParaRPr lang="en-US" dirty="0"/>
          </a:p>
          <a:p>
            <a:r>
              <a:rPr lang="en-US" dirty="0"/>
              <a:t>Having a good education affects the whether the person will repay the loan or not.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24400" y="2522034"/>
            <a:ext cx="2743200" cy="2738954"/>
          </a:xfrm>
        </p:spPr>
        <p:txBody>
          <a:bodyPr/>
          <a:lstStyle/>
          <a:p>
            <a:r>
              <a:rPr lang="en-US" dirty="0"/>
              <a:t>Having a greater number of family members leads to difficulty in repaying the loan.</a:t>
            </a:r>
          </a:p>
          <a:p>
            <a:endParaRPr lang="en-US" dirty="0"/>
          </a:p>
          <a:p>
            <a:r>
              <a:rPr lang="en-US" dirty="0"/>
              <a:t>Same trend is with number of children, a greater number of children leads to difficulty in repaying the loan amount.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75468" y="2566455"/>
            <a:ext cx="2938204" cy="2919945"/>
          </a:xfrm>
        </p:spPr>
        <p:txBody>
          <a:bodyPr>
            <a:normAutofit/>
          </a:bodyPr>
          <a:lstStyle/>
          <a:p>
            <a:r>
              <a:rPr lang="en-US" dirty="0"/>
              <a:t>There are a greater number of females applying for loan. Younger people have more difficulty in re-paying.</a:t>
            </a:r>
          </a:p>
          <a:p>
            <a:endParaRPr lang="en-US" dirty="0"/>
          </a:p>
          <a:p>
            <a:r>
              <a:rPr lang="en-US" dirty="0"/>
              <a:t>Applicants who have less than 5 years of work experience are more probable to defaulters.</a:t>
            </a:r>
          </a:p>
        </p:txBody>
      </p: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6F11CE1-1CEF-0546-4B2C-8DC3358F0C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310289"/>
              </p:ext>
            </p:extLst>
          </p:nvPr>
        </p:nvGraphicFramePr>
        <p:xfrm>
          <a:off x="993775" y="1450958"/>
          <a:ext cx="10360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DE956-A75B-F6D2-EC01-FDFD62A3E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1F87C-AAA6-2427-1989-A7578B61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4BBB4B-515E-55BC-A926-B6097219F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ZA" dirty="0">
                <a:solidFill>
                  <a:schemeClr val="tx1"/>
                </a:solidFill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24443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1872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The target Variable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There are about 9% of people who have difficulty in payments of loan acquired.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Majority of people repay their loan amount, which is 91%.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B4D0-614F-F970-5557-A14DE89C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218" y="1616529"/>
            <a:ext cx="4404020" cy="4572000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41952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045" y="0"/>
            <a:ext cx="9721910" cy="898072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A165F7D-B9F7-B0B0-C904-4706E9CA5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57" y="1139352"/>
            <a:ext cx="3973286" cy="232595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00B56D-E638-FA5C-6AAE-80642F54B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57" y="3604966"/>
            <a:ext cx="3973286" cy="2289648"/>
          </a:xfrm>
          <a:prstGeom prst="rect">
            <a:avLst/>
          </a:prstGeom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C3642196-7519-386C-1334-6659EA2E2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04364" y="1168361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We can see in amount credit column that some people have more credit amount as compared to others due to various factors.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We also observe that that there are outliers in loan annuity column.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Loan amount column also has outliers.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In Income column, we see a high peak in the distribution plot. Due to that outlier, the whole data is skewed.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3CE91C5-D139-7E98-349E-24858DADC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443" y="1168360"/>
            <a:ext cx="3431016" cy="22606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06E8C52-2D1C-4192-9A1A-5739BDFE8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853" y="3604966"/>
            <a:ext cx="3758294" cy="21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045" y="0"/>
            <a:ext cx="9721910" cy="898072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3642196-7519-386C-1334-6659EA2E26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9764" y="991257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We can see in </a:t>
            </a:r>
            <a:r>
              <a:rPr lang="en-US" dirty="0" err="1"/>
              <a:t>days_birth</a:t>
            </a:r>
            <a:r>
              <a:rPr lang="en-US" dirty="0"/>
              <a:t> column, that there are no outliers and the data reliable.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Some people have more work experience which causes outliers. One outlier which stands out is the person has around 350000 days of work, which is not possible.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There are outliers in count of children column,  one of them stands out is they have more than 17 children.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3007E-91D0-F49F-C9CF-A482FC3C0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95" y="991257"/>
            <a:ext cx="3839935" cy="2221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30B4D1-8178-BC85-D8EB-48F2041F8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95" y="3474608"/>
            <a:ext cx="4890568" cy="2714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6067F-FEEB-76E9-C6ED-46B7F8ABE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666" y="3498012"/>
            <a:ext cx="4257091" cy="236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7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64" y="2766218"/>
            <a:ext cx="6218372" cy="1325563"/>
          </a:xfrm>
        </p:spPr>
        <p:txBody>
          <a:bodyPr/>
          <a:lstStyle/>
          <a:p>
            <a:r>
              <a:rPr lang="en-US" dirty="0"/>
              <a:t>Univariate Analysis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Gender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C32267-2F6B-95A0-D5C5-A0F06E23DECA}"/>
              </a:ext>
            </a:extLst>
          </p:cNvPr>
          <p:cNvSpPr txBox="1">
            <a:spLocks/>
          </p:cNvSpPr>
          <p:nvPr/>
        </p:nvSpPr>
        <p:spPr>
          <a:xfrm>
            <a:off x="8214603" y="1638457"/>
            <a:ext cx="3702162" cy="1204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About 62% people who have applied for loan are females and 38% are males.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There are more Female defaulters than Male. Females are more likely to not repay.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AEE3073-5B7F-172F-6A07-17B66FC4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65" y="3556585"/>
            <a:ext cx="3048324" cy="304832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19E1BDB-36E6-835C-DC91-CDC2A1FFA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281" y="1445080"/>
            <a:ext cx="3102040" cy="303711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56E2110-0CCE-AB4D-2B57-5F8FD9467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47" y="411546"/>
            <a:ext cx="3098093" cy="294653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Income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9DC32267-2F6B-95A0-D5C5-A0F06E23DECA}"/>
              </a:ext>
            </a:extLst>
          </p:cNvPr>
          <p:cNvSpPr txBox="1">
            <a:spLocks/>
          </p:cNvSpPr>
          <p:nvPr/>
        </p:nvSpPr>
        <p:spPr>
          <a:xfrm>
            <a:off x="8214603" y="1638457"/>
            <a:ext cx="3702162" cy="12044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About 52% people have income between 100-200k. 23% people have salary within 200-300k. 17%, have salary within 100k. Rest 8 % have their salary grater than 300k.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People with salary between 200-300k have the highest loan requirement.</a:t>
            </a:r>
          </a:p>
          <a:p>
            <a:pPr marL="0" indent="0">
              <a:lnSpc>
                <a:spcPts val="26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People with more than 600k income are less likely to go into defaulters.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ADA6DD-C3C2-EADC-F2AE-AD3EC158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9" y="3658059"/>
            <a:ext cx="2727825" cy="294684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667AA-F16F-8938-581F-B6F1E51FE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45" y="1807755"/>
            <a:ext cx="3180317" cy="3109327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FDE668-31DD-9B2A-170A-D50F225AF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96" y="253093"/>
            <a:ext cx="3319926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2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{5E26F4D9-A0DF-4540-AABD-AD7C9F2EAADB}tf16411248_win32</Template>
  <TotalTime>966</TotalTime>
  <Words>1037</Words>
  <Application>Microsoft Office PowerPoint</Application>
  <PresentationFormat>Widescreen</PresentationFormat>
  <Paragraphs>135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Avenir Next LT Pro Light</vt:lpstr>
      <vt:lpstr>Calibri</vt:lpstr>
      <vt:lpstr>Posterama</vt:lpstr>
      <vt:lpstr>Wingdings</vt:lpstr>
      <vt:lpstr>Office Theme</vt:lpstr>
      <vt:lpstr>EDA Assignment</vt:lpstr>
      <vt:lpstr>PROBLEM</vt:lpstr>
      <vt:lpstr>Approach</vt:lpstr>
      <vt:lpstr>The target Variable</vt:lpstr>
      <vt:lpstr>Outliers</vt:lpstr>
      <vt:lpstr>Outliers</vt:lpstr>
      <vt:lpstr>Univariate Analysis</vt:lpstr>
      <vt:lpstr>Gender</vt:lpstr>
      <vt:lpstr>Income</vt:lpstr>
      <vt:lpstr>Years Employed</vt:lpstr>
      <vt:lpstr>Age</vt:lpstr>
      <vt:lpstr>Credit amount </vt:lpstr>
      <vt:lpstr>Family Status</vt:lpstr>
      <vt:lpstr>Housing type</vt:lpstr>
      <vt:lpstr>Occupation</vt:lpstr>
      <vt:lpstr>Education</vt:lpstr>
      <vt:lpstr>Organization Type</vt:lpstr>
      <vt:lpstr>Bi/multivariate Analysis</vt:lpstr>
      <vt:lpstr>The Amount Columns</vt:lpstr>
      <vt:lpstr>Loan annuity VS goods price</vt:lpstr>
      <vt:lpstr>Loan Purpose payment</vt:lpstr>
      <vt:lpstr>Loan approval</vt:lpstr>
      <vt:lpstr>Income vs Loan status</vt:lpstr>
      <vt:lpstr>Family and payment</vt:lpstr>
      <vt:lpstr>Children and payment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Assignment</dc:title>
  <dc:creator>Raina Jain</dc:creator>
  <cp:lastModifiedBy>Raina Jain</cp:lastModifiedBy>
  <cp:revision>38</cp:revision>
  <dcterms:created xsi:type="dcterms:W3CDTF">2022-11-07T16:55:21Z</dcterms:created>
  <dcterms:modified xsi:type="dcterms:W3CDTF">2022-11-08T09:02:09Z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